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2" r:id="rId16"/>
    <p:sldId id="271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1" d="100"/>
          <a:sy n="91" d="100"/>
        </p:scale>
        <p:origin x="1195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40D8-B6C9-4634-9FEC-ABD1F390BB7A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C8B6-481C-4A36-B2DF-3EF00C41D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03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40D8-B6C9-4634-9FEC-ABD1F390BB7A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C8B6-481C-4A36-B2DF-3EF00C41D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4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40D8-B6C9-4634-9FEC-ABD1F390BB7A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C8B6-481C-4A36-B2DF-3EF00C41D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51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40D8-B6C9-4634-9FEC-ABD1F390BB7A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C8B6-481C-4A36-B2DF-3EF00C41D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1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40D8-B6C9-4634-9FEC-ABD1F390BB7A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C8B6-481C-4A36-B2DF-3EF00C41D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40D8-B6C9-4634-9FEC-ABD1F390BB7A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C8B6-481C-4A36-B2DF-3EF00C41D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0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40D8-B6C9-4634-9FEC-ABD1F390BB7A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C8B6-481C-4A36-B2DF-3EF00C41D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83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40D8-B6C9-4634-9FEC-ABD1F390BB7A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C8B6-481C-4A36-B2DF-3EF00C41D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5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40D8-B6C9-4634-9FEC-ABD1F390BB7A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C8B6-481C-4A36-B2DF-3EF00C41D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84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40D8-B6C9-4634-9FEC-ABD1F390BB7A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C8B6-481C-4A36-B2DF-3EF00C41D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2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40D8-B6C9-4634-9FEC-ABD1F390BB7A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C8B6-481C-4A36-B2DF-3EF00C41D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79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B40D8-B6C9-4634-9FEC-ABD1F390BB7A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1C8B6-481C-4A36-B2DF-3EF00C41D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081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AFCB6-0C21-5B85-B9E0-87505773F1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67780"/>
            <a:ext cx="6858000" cy="3342183"/>
          </a:xfrm>
        </p:spPr>
        <p:txBody>
          <a:bodyPr>
            <a:normAutofit fontScale="90000"/>
          </a:bodyPr>
          <a:lstStyle/>
          <a:p>
            <a:r>
              <a:rPr lang="en-US" sz="10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Genesis Chapter 17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7F6975-AC6E-3C5A-9CFE-A1D85A8F80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447" y="3602037"/>
            <a:ext cx="8665827" cy="2756817"/>
          </a:xfrm>
        </p:spPr>
        <p:txBody>
          <a:bodyPr>
            <a:normAutofit lnSpcReduction="10000"/>
          </a:bodyPr>
          <a:lstStyle/>
          <a:p>
            <a:r>
              <a:rPr lang="en-US" sz="60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Covenant Confirmed </a:t>
            </a:r>
          </a:p>
          <a:p>
            <a:endParaRPr lang="en-US" sz="60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60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Sign of the Covenant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33730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90B8F-48CE-A5EC-2672-0E2EAC94D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9" y="58722"/>
            <a:ext cx="9001387" cy="6711193"/>
          </a:xfrm>
        </p:spPr>
        <p:txBody>
          <a:bodyPr>
            <a:normAutofit fontScale="92500" lnSpcReduction="20000"/>
          </a:bodyPr>
          <a:lstStyle/>
          <a:p>
            <a:pPr marL="742950" marR="0" indent="-7429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 startAt="4"/>
            </a:pPr>
            <a:r>
              <a:rPr lang="en-US" sz="4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significance of circumcision was 	in the fact of what the symbol was 	intended to convey in the initial 	context of Genesis 16 &amp; 17.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It was a mark in the flesh pointing to 	the fact that the flesh can produce 	nothing for God. It was a physical 	mark in a very specific body part 	which interestingly would have been 	observed by an individual every day.</a:t>
            </a:r>
            <a:endParaRPr lang="en-US" sz="4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06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90B8F-48CE-A5EC-2672-0E2EAC94D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9" y="58722"/>
            <a:ext cx="9001387" cy="6711193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7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	Circumcision taught 	that dependence was 	to be transferred 	from self to God. </a:t>
            </a:r>
            <a:endParaRPr lang="en-US" sz="7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7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Jeremiah 9:23,24; 1Corinthians 1:29;30</a:t>
            </a:r>
            <a:endParaRPr lang="en-US" sz="7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629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90B8F-48CE-A5EC-2672-0E2EAC94D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9" y="58722"/>
            <a:ext cx="9001387" cy="6799278"/>
          </a:xfrm>
        </p:spPr>
        <p:txBody>
          <a:bodyPr>
            <a:normAutofit fontScale="850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	Circumcision” and “circumcised” took on 	a variety of meanings in Scripture.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a.	Exodus 6:12	“uncircumcised lips” 		– a lack of skill in speaking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b.	Uncircumcised ears and hearts 				indicated failure to hear, love, and 			obey the Lord. Leviticus 26:41; 			Deuteronomy 10:6; 30:6;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Jeremiah 6:10; Acts 7:51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c.	</a:t>
            </a: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See David’s comments as he goes up 		against Goliath. 1Samuel 17:26;47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772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90B8F-48CE-A5EC-2672-0E2EAC94D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8722"/>
            <a:ext cx="9085276" cy="6711193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	In the New Testament (under the New Covenant) 	“…</a:t>
            </a:r>
            <a:r>
              <a:rPr lang="en-US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	circumcision of Christ.”</a:t>
            </a: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Points to the 	believer’s identification with Crist in His work on the 	cross.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a.	Death to the fleshly nature (not cessation of it’s 			existence)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b.	Practically, it is to be followed out by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 Colossians 3:5 – “putting the knife” to our 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old nature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(1)	Sentence of death in the flesh (self-life)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(2)	Cutting across all we are by nature and natural 			birth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(3)	Only through Christ can we produce fruit for 			God – unable to produce “fruit” that pleases 			God by fleshly (carnal) means.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87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90B8F-48CE-A5EC-2672-0E2EAC94D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9" y="58722"/>
            <a:ext cx="9001387" cy="6711193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	Believers are identified as “the 	circumcision” (Philippians 3:3) as 	opposed to the legalists known as the 	“circumcision” (Galatians 2:12)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Compare Acts 15:1-11; Note 16:1-3. </a:t>
            </a:r>
          </a:p>
          <a:p>
            <a:pPr marL="45720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Compare Galatians 2:19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Separation	Purity of Life	Obedience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Pointing to an inward reality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357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90B8F-48CE-A5EC-2672-0E2EAC94D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9" y="58722"/>
            <a:ext cx="9001387" cy="6711193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A Sign - meant to attest to an 	</a:t>
            </a:r>
            <a:r>
              <a:rPr lang="en-US" sz="44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inward 	reality</a:t>
            </a: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Romans 2:28,29</a:t>
            </a:r>
            <a:endParaRPr lang="en-US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A Seal – indicating a promise from 	God. Romans 4:11; Ephesians 	4:13,14</a:t>
            </a:r>
            <a:endParaRPr lang="en-US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A Shadow – of the work of the cross 	– cutting off the flesh and what it can 	produce. </a:t>
            </a:r>
            <a:endParaRPr lang="en-US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5:13-15; 	Philippians 3:3; Colossians 2:11</a:t>
            </a:r>
            <a:endParaRPr lang="en-US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547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90B8F-48CE-A5EC-2672-0E2EAC94D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9" y="58722"/>
            <a:ext cx="9001387" cy="671119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151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90B8F-48CE-A5EC-2672-0E2EAC94D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9" y="58722"/>
            <a:ext cx="9001387" cy="671119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167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90B8F-48CE-A5EC-2672-0E2EAC94D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9" y="58722"/>
            <a:ext cx="9001387" cy="671119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5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 the “I will’s” of verse 2 and verses 4-8. This reaffirms the unconditional nature of the covenant. </a:t>
            </a:r>
          </a:p>
          <a:p>
            <a:pPr marL="0" indent="0" algn="ctr">
              <a:buNone/>
            </a:pPr>
            <a:endParaRPr lang="en-US" sz="5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Chapter 16 represents Abram and Sarai’s effort for God to produce the seed, to affect the promise by their own efforts.</a:t>
            </a:r>
          </a:p>
          <a:p>
            <a:pPr marL="0" indent="0" algn="ctr">
              <a:buNone/>
            </a:pPr>
            <a:endParaRPr lang="en-US" sz="5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Chapter 17 teaches us what the Almighty God would do for Abram. </a:t>
            </a:r>
            <a:endParaRPr lang="en-US" sz="5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875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90B8F-48CE-A5EC-2672-0E2EAC94D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9" y="58722"/>
            <a:ext cx="9001387" cy="6799278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17:1,2		Revelation and 						communication of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		El Shaddai</a:t>
            </a:r>
            <a:endParaRPr lang="en-US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17:3-9		Covenant Confirmed</a:t>
            </a:r>
            <a:endParaRPr lang="en-US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17:10-14	Circumcision Instituted as 			a Sign of the Covenant</a:t>
            </a:r>
            <a:endParaRPr lang="en-US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17:15-19	Sarah Blessed</a:t>
            </a:r>
            <a:endParaRPr lang="en-US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17:20-23	Ishmael Blessed</a:t>
            </a:r>
            <a:endParaRPr lang="en-US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17:24-27	Abraham Circumcised</a:t>
            </a:r>
            <a:endParaRPr lang="en-US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05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90B8F-48CE-A5EC-2672-0E2EAC94D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9" y="58722"/>
            <a:ext cx="9001387" cy="6711193"/>
          </a:xfrm>
        </p:spPr>
        <p:txBody>
          <a:bodyPr>
            <a:normAutofit fontScale="92500" lnSpcReduction="10000"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Here is the revelation of El Shaddai, the Almighty God. He is revealed as the all sufficient One Who makes fruitful.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The promise would be accomplished by 	His power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It would not be dependent on what 	“the flesh” could accomplish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Note: the Almighty God would do His greatest work through Abraham: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976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90B8F-48CE-A5EC-2672-0E2EAC94D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9" y="58722"/>
            <a:ext cx="9001387" cy="6711193"/>
          </a:xfrm>
        </p:spPr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Note: the Almighty God would do His greatest work through Abraham: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When he was 99 years of age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After he had failed (chapter 16)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When Abram’s inability and 	impotency were apparent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 years pass after the events of chapter 16. God is not in a hurry. He has His own timetable.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40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90B8F-48CE-A5EC-2672-0E2EAC94D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9" y="58722"/>
            <a:ext cx="9001387" cy="6711193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Circumcision now instituted as a sign of the covenant.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Circumcision instituted by God as a 	physical sign of the covenant relationship. 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	Descendants become known as “the 		circumcision”. Gentiles are referred 		to as the “uncircumcised”.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Acts 10:45; 		Ephesians 2:11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838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90B8F-48CE-A5EC-2672-0E2EAC94D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9" y="58722"/>
            <a:ext cx="9001387" cy="671119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Circumcision was a “sign” and “seal” of 	righteousness Abraham already possessed by 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faith. Romans 4:9-12. 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a.	Believers today are “circumcised” by the 		internal working of the Holy Spirit. 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Colossians 2:11.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b.	There is no outward symbol, rite, or ritual 		that can save a person. Without the 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corresponding inner reality the outward 		physical symbol becomes meaningless. 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Romans 2:25-29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69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90B8F-48CE-A5EC-2672-0E2EAC94D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9" y="58722"/>
            <a:ext cx="9001387" cy="6711193"/>
          </a:xfrm>
        </p:spPr>
        <p:txBody>
          <a:bodyPr>
            <a:normAutofit fontScale="85000" lnSpcReduction="20000"/>
          </a:bodyPr>
          <a:lstStyle/>
          <a:p>
            <a:pPr marL="914400" marR="0" indent="-9144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 startAt="3"/>
            </a:pPr>
            <a:r>
              <a:rPr lang="en-US" sz="4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Jewish male children were circumcised to show that they were in covenant relationship with God.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However, without true faith and a life that reflected that faith circumcision became meaningless.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 could not trust simply in an external ritual – whether it be circumcision or baptism or anything else. </a:t>
            </a:r>
            <a:endParaRPr lang="en-US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55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90B8F-48CE-A5EC-2672-0E2EAC94D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9" y="58722"/>
            <a:ext cx="9001387" cy="671119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x-none" sz="4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Behold, the days come, saith the LORD, that I will punish all them which are circumcised with the uncircumcised; Egypt, and Judah, and Edom, and the children of Ammon, and Moab, and all that are in the utmost corners, that dwell in the wilderness: for all these nations are uncircumcised, and all the house of Israel are uncircumcised in the heart. </a:t>
            </a:r>
            <a:endParaRPr lang="en-US" sz="4800" i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x-none" sz="4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(Jer</a:t>
            </a:r>
            <a:r>
              <a:rPr lang="en-US" sz="48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emiah</a:t>
            </a:r>
            <a:r>
              <a:rPr lang="en-US" sz="4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4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9:25-26)</a:t>
            </a:r>
            <a:endParaRPr lang="en-US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47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53</TotalTime>
  <Words>1033</Words>
  <Application>Microsoft Office PowerPoint</Application>
  <PresentationFormat>On-screen Show (4:3)</PresentationFormat>
  <Paragraphs>78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Genesis Chapter 17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 Chapter 17  </dc:title>
  <dc:creator>Larry Price</dc:creator>
  <cp:lastModifiedBy>Larry Price</cp:lastModifiedBy>
  <cp:revision>15</cp:revision>
  <dcterms:created xsi:type="dcterms:W3CDTF">2024-01-04T12:39:05Z</dcterms:created>
  <dcterms:modified xsi:type="dcterms:W3CDTF">2024-01-04T13:32:51Z</dcterms:modified>
</cp:coreProperties>
</file>