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ry Price" initials="LP" lastIdx="1" clrIdx="0">
    <p:extLst>
      <p:ext uri="{19B8F6BF-5375-455C-9EA6-DF929625EA0E}">
        <p15:presenceInfo xmlns:p15="http://schemas.microsoft.com/office/powerpoint/2012/main" userId="4eda457a1bf41c0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1" d="100"/>
          <a:sy n="91" d="100"/>
        </p:scale>
        <p:origin x="1195"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1-04T08:40:37.565" idx="1">
    <p:pos x="5760" y="44"/>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D03E08-0C73-4CF8-B63E-E9564BEAF0ED}"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571172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D03E08-0C73-4CF8-B63E-E9564BEAF0ED}"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25159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D03E08-0C73-4CF8-B63E-E9564BEAF0ED}"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325964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D03E08-0C73-4CF8-B63E-E9564BEAF0ED}"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3766267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D03E08-0C73-4CF8-B63E-E9564BEAF0ED}"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3718565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D03E08-0C73-4CF8-B63E-E9564BEAF0ED}"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967735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D03E08-0C73-4CF8-B63E-E9564BEAF0ED}" type="datetimeFigureOut">
              <a:rPr lang="en-US" smtClean="0"/>
              <a:t>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295360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D03E08-0C73-4CF8-B63E-E9564BEAF0ED}" type="datetimeFigureOut">
              <a:rPr lang="en-US" smtClean="0"/>
              <a:t>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1862393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03E08-0C73-4CF8-B63E-E9564BEAF0ED}" type="datetimeFigureOut">
              <a:rPr lang="en-US" smtClean="0"/>
              <a:t>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255405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D03E08-0C73-4CF8-B63E-E9564BEAF0ED}"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2481428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D03E08-0C73-4CF8-B63E-E9564BEAF0ED}"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5CEF4-8C9E-4705-A752-6C13BE042537}" type="slidenum">
              <a:rPr lang="en-US" smtClean="0"/>
              <a:t>‹#›</a:t>
            </a:fld>
            <a:endParaRPr lang="en-US"/>
          </a:p>
        </p:txBody>
      </p:sp>
    </p:spTree>
    <p:extLst>
      <p:ext uri="{BB962C8B-B14F-4D97-AF65-F5344CB8AC3E}">
        <p14:creationId xmlns:p14="http://schemas.microsoft.com/office/powerpoint/2010/main" val="48131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03E08-0C73-4CF8-B63E-E9564BEAF0ED}" type="datetimeFigureOut">
              <a:rPr lang="en-US" smtClean="0"/>
              <a:t>1/9/2024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5CEF4-8C9E-4705-A752-6C13BE042537}" type="slidenum">
              <a:rPr lang="en-US" smtClean="0"/>
              <a:t>‹#›</a:t>
            </a:fld>
            <a:endParaRPr lang="en-US"/>
          </a:p>
        </p:txBody>
      </p:sp>
    </p:spTree>
    <p:extLst>
      <p:ext uri="{BB962C8B-B14F-4D97-AF65-F5344CB8AC3E}">
        <p14:creationId xmlns:p14="http://schemas.microsoft.com/office/powerpoint/2010/main" val="34333759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32D2-E203-B915-8178-546FD3343C45}"/>
              </a:ext>
            </a:extLst>
          </p:cNvPr>
          <p:cNvSpPr>
            <a:spLocks noGrp="1"/>
          </p:cNvSpPr>
          <p:nvPr>
            <p:ph type="ctrTitle"/>
          </p:nvPr>
        </p:nvSpPr>
        <p:spPr>
          <a:xfrm>
            <a:off x="167780" y="1122363"/>
            <a:ext cx="8858774" cy="5639164"/>
          </a:xfrm>
        </p:spPr>
        <p:txBody>
          <a:bodyPr>
            <a:normAutofit fontScale="90000"/>
          </a:bodyPr>
          <a:lstStyle/>
          <a:p>
            <a:r>
              <a:rPr lang="en-US" sz="20000" kern="100" dirty="0">
                <a:effectLst/>
                <a:latin typeface="Times New Roman" panose="02020603050405020304" pitchFamily="18" charset="0"/>
                <a:ea typeface="Calibri" panose="020F0502020204030204" pitchFamily="34" charset="0"/>
                <a:cs typeface="Times New Roman" panose="02020603050405020304" pitchFamily="18" charset="0"/>
              </a:rPr>
              <a:t>Genesis 18</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483152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0" y="69209"/>
            <a:ext cx="9144000" cy="6719582"/>
          </a:xfrm>
        </p:spPr>
        <p:txBody>
          <a:bodyPr/>
          <a:lstStyle/>
          <a:p>
            <a:pPr marL="0" indent="0">
              <a:buNone/>
            </a:pPr>
            <a:endParaRPr lang="en-US" dirty="0"/>
          </a:p>
        </p:txBody>
      </p:sp>
    </p:spTree>
    <p:extLst>
      <p:ext uri="{BB962C8B-B14F-4D97-AF65-F5344CB8AC3E}">
        <p14:creationId xmlns:p14="http://schemas.microsoft.com/office/powerpoint/2010/main" val="2168735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0" y="69209"/>
            <a:ext cx="9144000" cy="6719582"/>
          </a:xfrm>
        </p:spPr>
        <p:txBody>
          <a:bodyPr/>
          <a:lstStyle/>
          <a:p>
            <a:pPr marL="0" indent="0">
              <a:buNone/>
            </a:pPr>
            <a:endParaRPr lang="en-US" dirty="0"/>
          </a:p>
        </p:txBody>
      </p:sp>
    </p:spTree>
    <p:extLst>
      <p:ext uri="{BB962C8B-B14F-4D97-AF65-F5344CB8AC3E}">
        <p14:creationId xmlns:p14="http://schemas.microsoft.com/office/powerpoint/2010/main" val="63266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75501" y="69209"/>
            <a:ext cx="9068499" cy="6719582"/>
          </a:xfrm>
        </p:spPr>
        <p:txBody>
          <a:bodyPr>
            <a:normAutofit fontScale="77500" lnSpcReduction="20000"/>
          </a:bodyPr>
          <a:lstStyle/>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Genesis 18:1-15		Concerning the Seed</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Genesis 18:16-33	Concerning Sodom</a:t>
            </a:r>
          </a:p>
          <a:p>
            <a:pPr marL="0" marR="0" indent="0">
              <a:lnSpc>
                <a:spcPct val="107000"/>
              </a:lnSpc>
              <a:spcBef>
                <a:spcPts val="0"/>
              </a:spcBef>
              <a:spcAft>
                <a:spcPts val="800"/>
              </a:spcAft>
              <a:buNone/>
            </a:pPr>
            <a:endParaRPr lang="en-US" sz="40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Genesis 18:1-8		The LORD appears to Abraham</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Genesis 18:9-15		The Laugh of </a:t>
            </a:r>
            <a:r>
              <a:rPr lang="en-US" sz="4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Unbelief</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Genesis 18:16-22	The LORD reveals His plan to 				Abraham</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Genesis 18:23-33	Abraham pleads before the 					LORD</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37457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0" y="69209"/>
            <a:ext cx="9144000" cy="6719582"/>
          </a:xfrm>
        </p:spPr>
        <p:txBody>
          <a:bodyPr>
            <a:normAutofit fontScale="92500"/>
          </a:bodyPr>
          <a:lstStyle/>
          <a:p>
            <a:pPr marL="0" marR="0" indent="0" algn="ctr">
              <a:lnSpc>
                <a:spcPct val="107000"/>
              </a:lnSpc>
              <a:spcBef>
                <a:spcPts val="0"/>
              </a:spcBef>
              <a:spcAft>
                <a:spcPts val="800"/>
              </a:spcAft>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We see in this chapter:</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endParaRPr lang="en-US" sz="4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Providing Refreshment for the LORD</a:t>
            </a:r>
          </a:p>
          <a:p>
            <a:pPr marL="0" marR="0" indent="0" algn="ctr">
              <a:lnSpc>
                <a:spcPct val="107000"/>
              </a:lnSpc>
              <a:spcBef>
                <a:spcPts val="0"/>
              </a:spcBef>
              <a:spcAft>
                <a:spcPts val="800"/>
              </a:spcAft>
              <a:buNone/>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Enjoying Fellowship with the LORD</a:t>
            </a:r>
          </a:p>
          <a:p>
            <a:pPr marL="0" marR="0" indent="0" algn="ctr">
              <a:lnSpc>
                <a:spcPct val="107000"/>
              </a:lnSpc>
              <a:spcBef>
                <a:spcPts val="0"/>
              </a:spcBef>
              <a:spcAft>
                <a:spcPts val="800"/>
              </a:spcAft>
              <a:buNone/>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Pleading for others before the LORD</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23733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0" y="69209"/>
            <a:ext cx="9144000" cy="6719582"/>
          </a:xfrm>
        </p:spPr>
        <p:txBody>
          <a:bodyPr>
            <a:normAutofit fontScale="47500" lnSpcReduction="20000"/>
          </a:bodyPr>
          <a:lstStyle/>
          <a:p>
            <a:pPr marL="0" marR="0" indent="0">
              <a:lnSpc>
                <a:spcPct val="107000"/>
              </a:lnSpc>
              <a:spcBef>
                <a:spcPts val="0"/>
              </a:spcBef>
              <a:spcAft>
                <a:spcPts val="800"/>
              </a:spcAft>
              <a:buNone/>
            </a:pPr>
            <a:r>
              <a:rPr lang="en-US" sz="5900" kern="100" dirty="0">
                <a:effectLst/>
                <a:latin typeface="Times New Roman" panose="02020603050405020304" pitchFamily="18" charset="0"/>
                <a:ea typeface="Calibri" panose="020F0502020204030204" pitchFamily="34" charset="0"/>
                <a:cs typeface="Times New Roman" panose="02020603050405020304" pitchFamily="18" charset="0"/>
              </a:rPr>
              <a:t>Genesis 18:13,14 compare Hebrews 11:11 and 1Peter 3:6</a:t>
            </a:r>
            <a:endParaRPr lang="en-US" sz="5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5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900" kern="100" dirty="0">
                <a:effectLst/>
                <a:latin typeface="Times New Roman" panose="02020603050405020304" pitchFamily="18" charset="0"/>
                <a:ea typeface="Calibri" panose="020F0502020204030204" pitchFamily="34" charset="0"/>
                <a:cs typeface="Times New Roman" panose="02020603050405020304" pitchFamily="18" charset="0"/>
              </a:rPr>
              <a:t>“Friend of God” 2Chronicles 20:7; Isiah 41:8; James 2:23</a:t>
            </a:r>
            <a:endParaRPr lang="en-US" sz="5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5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900" kern="100" dirty="0">
                <a:effectLst/>
                <a:latin typeface="Times New Roman" panose="02020603050405020304" pitchFamily="18" charset="0"/>
                <a:ea typeface="Calibri" panose="020F0502020204030204" pitchFamily="34" charset="0"/>
                <a:cs typeface="Times New Roman" panose="02020603050405020304" pitchFamily="18" charset="0"/>
              </a:rPr>
              <a:t>Fellowship with God (intimacy – see John 14:23) leads to Intercession with God</a:t>
            </a:r>
            <a:endParaRPr lang="en-US" sz="5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5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900" kern="100" dirty="0">
                <a:effectLst/>
                <a:latin typeface="Times New Roman" panose="02020603050405020304" pitchFamily="18" charset="0"/>
                <a:ea typeface="Calibri" panose="020F0502020204030204" pitchFamily="34" charset="0"/>
                <a:cs typeface="Times New Roman" panose="02020603050405020304" pitchFamily="18" charset="0"/>
              </a:rPr>
              <a:t>We see the LORD answering the desire of Abraham’s heart in the deliverance of Lot. But He didn’t answer in the way that Abraham wanted Him to. </a:t>
            </a:r>
          </a:p>
          <a:p>
            <a:pPr marL="0" marR="0" indent="0">
              <a:lnSpc>
                <a:spcPct val="107000"/>
              </a:lnSpc>
              <a:spcBef>
                <a:spcPts val="0"/>
              </a:spcBef>
              <a:spcAft>
                <a:spcPts val="800"/>
              </a:spcAft>
              <a:buNone/>
            </a:pPr>
            <a:endParaRPr lang="en-US" sz="5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900" kern="100" dirty="0">
                <a:effectLst/>
                <a:latin typeface="Times New Roman" panose="02020603050405020304" pitchFamily="18" charset="0"/>
                <a:ea typeface="Calibri" panose="020F0502020204030204" pitchFamily="34" charset="0"/>
                <a:cs typeface="Times New Roman" panose="02020603050405020304" pitchFamily="18" charset="0"/>
              </a:rPr>
              <a:t>Compare Genesis 19:27-29. There weren’t 10! (Genesis 19:14,15) Lot and his wife (2), two daughters (2). </a:t>
            </a:r>
            <a:endParaRPr lang="en-US" sz="5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3629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0" y="69209"/>
            <a:ext cx="9144000" cy="6719582"/>
          </a:xfrm>
        </p:spPr>
        <p:txBody>
          <a:bodyPr>
            <a:normAutofit fontScale="92500" lnSpcReduction="10000"/>
          </a:bodyPr>
          <a:lstStyle/>
          <a:p>
            <a:pPr marL="0" marR="0" indent="0" algn="ctr">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Abraham was a recipient of revealed truth regarding judgment to come. This moved him to intercessory prayer. Contrast this with the prophet Jonah who was glad for the impending destruction of Ninevah. See the Lord Jesus weeping over Jerusalem.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endParaRPr lang="en-US" sz="4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As believers, we have been taken in to His confidence. John 15:15. We don’t have to study the newspapers or cable news to know what the future holds.</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3459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0" y="69209"/>
            <a:ext cx="9144000" cy="6719582"/>
          </a:xfrm>
        </p:spPr>
        <p:txBody>
          <a:bodyPr>
            <a:normAutofit fontScale="77500" lnSpcReduction="20000"/>
          </a:bodyPr>
          <a:lstStyle/>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Again, we observe as in Joshua 6 and 1 Kings 18,19 – the calm, dispassionate Lord. {note what the still small voice </a:t>
            </a:r>
            <a:r>
              <a:rPr lang="en-US" sz="4000" i="1" kern="100" dirty="0">
                <a:effectLst/>
                <a:latin typeface="Times New Roman" panose="02020603050405020304" pitchFamily="18" charset="0"/>
                <a:ea typeface="Calibri" panose="020F0502020204030204" pitchFamily="34" charset="0"/>
                <a:cs typeface="Times New Roman" panose="02020603050405020304" pitchFamily="18" charset="0"/>
              </a:rPr>
              <a:t>says </a:t>
            </a: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1Kings 19:12}</a:t>
            </a:r>
          </a:p>
          <a:p>
            <a:pPr marL="0" marR="0" indent="0">
              <a:lnSpc>
                <a:spcPct val="107000"/>
              </a:lnSpc>
              <a:spcBef>
                <a:spcPts val="0"/>
              </a:spcBef>
              <a:spcAft>
                <a:spcPts val="800"/>
              </a:spcAft>
              <a:buNone/>
            </a:pPr>
            <a:endParaRPr lang="en-US" sz="40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 Not explosive or in a tantrum. When judgment falls it is sure and deliberate with equilibrium and justice.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There is here a real lesson in prayer – being in tune with the Lord to know His mind.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John 14:13; 16:23; 15:7; 1John 5:14,15</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Twice Lot was saved by Abraham – once by the sword (chapter 14) and once by intercession (chapter 18). 	Ephesians 6:17,18	1Timothy 2:1</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7641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0" y="69209"/>
            <a:ext cx="9144000" cy="6719582"/>
          </a:xfrm>
        </p:spPr>
        <p:txBody>
          <a:bodyPr>
            <a:normAutofit fontScale="92500" lnSpcReduction="20000"/>
          </a:bodyPr>
          <a:lstStyle/>
          <a:p>
            <a:pPr marL="0" marR="0" indent="0" algn="ctr">
              <a:lnSpc>
                <a:spcPct val="107000"/>
              </a:lnSpc>
              <a:spcBef>
                <a:spcPts val="0"/>
              </a:spcBef>
              <a:spcAft>
                <a:spcPts val="800"/>
              </a:spcAft>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Abraham’s prayer </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Humble v.27</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Persevering (6times beseeching the Lord)</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Not presumptuous or demanding</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Not answered like he asked for it to be</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53887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0" y="69209"/>
            <a:ext cx="9144000" cy="6719582"/>
          </a:xfrm>
        </p:spPr>
        <p:txBody>
          <a:bodyPr>
            <a:normAutofit fontScale="92500" lnSpcReduction="10000"/>
          </a:bodyPr>
          <a:lstStyle/>
          <a:p>
            <a:pPr marL="0" marR="0" indent="0" algn="ctr">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Chapter 18 – </a:t>
            </a:r>
            <a:r>
              <a:rPr lang="en-US" sz="4000" kern="100">
                <a:effectLst/>
                <a:latin typeface="Times New Roman" panose="02020603050405020304" pitchFamily="18" charset="0"/>
                <a:ea typeface="Calibri" panose="020F0502020204030204" pitchFamily="34" charset="0"/>
                <a:cs typeface="Times New Roman" panose="02020603050405020304" pitchFamily="18" charset="0"/>
              </a:rPr>
              <a:t>Abraham </a:t>
            </a:r>
          </a:p>
          <a:p>
            <a:pPr marL="0" marR="0" indent="0" algn="ctr">
              <a:lnSpc>
                <a:spcPct val="107000"/>
              </a:lnSpc>
              <a:spcBef>
                <a:spcPts val="0"/>
              </a:spcBef>
              <a:spcAft>
                <a:spcPts val="800"/>
              </a:spcAft>
              <a:buNone/>
            </a:pPr>
            <a:r>
              <a:rPr lang="en-US" sz="4000" kern="100">
                <a:effectLst/>
                <a:latin typeface="Times New Roman" panose="02020603050405020304" pitchFamily="18" charset="0"/>
                <a:ea typeface="Calibri" panose="020F0502020204030204" pitchFamily="34" charset="0"/>
                <a:cs typeface="Times New Roman" panose="02020603050405020304" pitchFamily="18" charset="0"/>
              </a:rPr>
              <a:t>Chapter </a:t>
            </a: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19 – contrast Lot!</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1.	Divine visitation</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2.	Ministering to the Lord</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3.	Faith confirmed</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4.	Taken in to Divine 	confidence</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5.	Interceding for others </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2868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E4A85F-24CF-F144-08DB-7C95989B9BCB}"/>
              </a:ext>
            </a:extLst>
          </p:cNvPr>
          <p:cNvSpPr>
            <a:spLocks noGrp="1"/>
          </p:cNvSpPr>
          <p:nvPr>
            <p:ph idx="1"/>
          </p:nvPr>
        </p:nvSpPr>
        <p:spPr>
          <a:xfrm>
            <a:off x="0" y="69209"/>
            <a:ext cx="9144000" cy="6719582"/>
          </a:xfrm>
        </p:spPr>
        <p:txBody>
          <a:bodyPr/>
          <a:lstStyle/>
          <a:p>
            <a:pPr marL="0" indent="0">
              <a:buNone/>
            </a:pPr>
            <a:endParaRPr lang="en-US" dirty="0"/>
          </a:p>
        </p:txBody>
      </p:sp>
    </p:spTree>
    <p:extLst>
      <p:ext uri="{BB962C8B-B14F-4D97-AF65-F5344CB8AC3E}">
        <p14:creationId xmlns:p14="http://schemas.microsoft.com/office/powerpoint/2010/main" val="40165950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2013 - 2022 Theme</Template>
  <TotalTime>21</TotalTime>
  <Words>422</Words>
  <Application>Microsoft Office PowerPoint</Application>
  <PresentationFormat>On-screen Show (4:3)</PresentationFormat>
  <Paragraphs>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Genesis 18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18 </dc:title>
  <dc:creator>Larry Price</dc:creator>
  <cp:lastModifiedBy>Larry Price</cp:lastModifiedBy>
  <cp:revision>9</cp:revision>
  <dcterms:created xsi:type="dcterms:W3CDTF">2024-01-04T13:33:58Z</dcterms:created>
  <dcterms:modified xsi:type="dcterms:W3CDTF">2024-01-09T21:26:07Z</dcterms:modified>
</cp:coreProperties>
</file>